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1" r:id="rId9"/>
    <p:sldId id="262" r:id="rId10"/>
    <p:sldId id="267" r:id="rId11"/>
    <p:sldId id="25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8722-4B13-4A74-B0FD-9483482BC97A}" type="datetimeFigureOut">
              <a:rPr lang="en-US" smtClean="0"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4902-C709-4795-9155-DAF1BBB5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3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8722-4B13-4A74-B0FD-9483482BC97A}" type="datetimeFigureOut">
              <a:rPr lang="en-US" smtClean="0"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4902-C709-4795-9155-DAF1BBB5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4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8722-4B13-4A74-B0FD-9483482BC97A}" type="datetimeFigureOut">
              <a:rPr lang="en-US" smtClean="0"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4902-C709-4795-9155-DAF1BBB5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3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8722-4B13-4A74-B0FD-9483482BC97A}" type="datetimeFigureOut">
              <a:rPr lang="en-US" smtClean="0"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4902-C709-4795-9155-DAF1BBB5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8722-4B13-4A74-B0FD-9483482BC97A}" type="datetimeFigureOut">
              <a:rPr lang="en-US" smtClean="0"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4902-C709-4795-9155-DAF1BBB5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4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8722-4B13-4A74-B0FD-9483482BC97A}" type="datetimeFigureOut">
              <a:rPr lang="en-US" smtClean="0"/>
              <a:t>7/27/2012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4902-C709-4795-9155-DAF1BBB5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8722-4B13-4A74-B0FD-9483482BC97A}" type="datetimeFigureOut">
              <a:rPr lang="en-US" smtClean="0"/>
              <a:t>7/27/2012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4902-C709-4795-9155-DAF1BBB5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8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8722-4B13-4A74-B0FD-9483482BC97A}" type="datetimeFigureOut">
              <a:rPr lang="en-US" smtClean="0"/>
              <a:t>7/27/2012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4902-C709-4795-9155-DAF1BBB5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8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8722-4B13-4A74-B0FD-9483482BC97A}" type="datetimeFigureOut">
              <a:rPr lang="en-US" smtClean="0"/>
              <a:t>7/27/2012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4902-C709-4795-9155-DAF1BBB5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0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8722-4B13-4A74-B0FD-9483482BC97A}" type="datetimeFigureOut">
              <a:rPr lang="en-US" smtClean="0"/>
              <a:t>7/27/2012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4902-C709-4795-9155-DAF1BBB5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9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8722-4B13-4A74-B0FD-9483482BC97A}" type="datetimeFigureOut">
              <a:rPr lang="en-US" smtClean="0"/>
              <a:t>7/27/2012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4902-C709-4795-9155-DAF1BBB5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0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D8722-4B13-4A74-B0FD-9483482BC97A}" type="datetimeFigureOut">
              <a:rPr lang="en-US" smtClean="0"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F4902-C709-4795-9155-DAF1BBB5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3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1828800"/>
            <a:ext cx="4343400" cy="1470025"/>
          </a:xfrm>
        </p:spPr>
        <p:txBody>
          <a:bodyPr>
            <a:noAutofit/>
          </a:bodyPr>
          <a:lstStyle/>
          <a:p>
            <a:r>
              <a:rPr lang="es-ES" sz="4000" dirty="0"/>
              <a:t>Efectos del crecimiento del Lago Enriquillo </a:t>
            </a:r>
            <a:r>
              <a:rPr lang="es-ES" sz="4000" dirty="0" smtClean="0"/>
              <a:t>sobre la biodiversidad. </a:t>
            </a:r>
            <a:r>
              <a:rPr lang="es-ES" sz="2800" dirty="0" smtClean="0"/>
              <a:t>Observaciones </a:t>
            </a:r>
            <a:r>
              <a:rPr lang="es-ES" sz="2800" dirty="0"/>
              <a:t>preliminares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5094514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Yolanda M. León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4" t="30439" r="19220" b="20000"/>
          <a:stretch/>
        </p:blipFill>
        <p:spPr bwMode="auto">
          <a:xfrm>
            <a:off x="1" y="0"/>
            <a:ext cx="3581400" cy="184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867400"/>
            <a:ext cx="2438400" cy="6782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42226"/>
            <a:ext cx="3581401" cy="2378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71950"/>
            <a:ext cx="3581400" cy="26860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" y="1842226"/>
            <a:ext cx="3581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1" y="4171950"/>
            <a:ext cx="3581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Peces</a:t>
            </a:r>
            <a:r>
              <a:rPr lang="en-US" dirty="0" smtClean="0"/>
              <a:t> y </a:t>
            </a:r>
            <a:r>
              <a:rPr lang="en-US" dirty="0" err="1" smtClean="0"/>
              <a:t>jicoteas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Peces</a:t>
            </a:r>
            <a:r>
              <a:rPr lang="en-US" dirty="0" smtClean="0"/>
              <a:t>: </a:t>
            </a:r>
            <a:r>
              <a:rPr lang="en-US" dirty="0" err="1" smtClean="0"/>
              <a:t>Estudio</a:t>
            </a:r>
            <a:r>
              <a:rPr lang="en-US" dirty="0" smtClean="0"/>
              <a:t> de Rosado et al.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hidrobiología</a:t>
            </a:r>
            <a:r>
              <a:rPr lang="en-US" dirty="0" smtClean="0"/>
              <a:t> en el </a:t>
            </a:r>
            <a:r>
              <a:rPr lang="en-US" dirty="0" err="1" smtClean="0"/>
              <a:t>Lago</a:t>
            </a:r>
            <a:endParaRPr lang="en-US" dirty="0" smtClean="0"/>
          </a:p>
          <a:p>
            <a:r>
              <a:rPr lang="en-US" dirty="0" err="1" smtClean="0"/>
              <a:t>Expansión</a:t>
            </a:r>
            <a:r>
              <a:rPr lang="en-US" dirty="0" smtClean="0"/>
              <a:t> de </a:t>
            </a:r>
            <a:r>
              <a:rPr lang="en-US" dirty="0" err="1" smtClean="0"/>
              <a:t>hábitats</a:t>
            </a:r>
            <a:endParaRPr lang="en-US" dirty="0" smtClean="0"/>
          </a:p>
          <a:p>
            <a:r>
              <a:rPr lang="en-US" dirty="0" err="1" smtClean="0"/>
              <a:t>Cambios</a:t>
            </a:r>
            <a:r>
              <a:rPr lang="en-US" dirty="0" smtClean="0"/>
              <a:t> en la </a:t>
            </a:r>
            <a:r>
              <a:rPr lang="en-US" dirty="0" err="1" smtClean="0"/>
              <a:t>abundancia</a:t>
            </a:r>
            <a:r>
              <a:rPr lang="en-US" dirty="0" smtClean="0"/>
              <a:t> </a:t>
            </a:r>
            <a:r>
              <a:rPr lang="en-US" dirty="0" err="1" smtClean="0"/>
              <a:t>relativa</a:t>
            </a:r>
            <a:r>
              <a:rPr lang="en-US" dirty="0" smtClean="0"/>
              <a:t> de </a:t>
            </a:r>
            <a:r>
              <a:rPr lang="en-US" dirty="0" err="1" smtClean="0"/>
              <a:t>algunas</a:t>
            </a:r>
            <a:r>
              <a:rPr lang="en-US" dirty="0" smtClean="0"/>
              <a:t> </a:t>
            </a:r>
            <a:r>
              <a:rPr lang="en-US" dirty="0" err="1" smtClean="0"/>
              <a:t>especies</a:t>
            </a:r>
            <a:endParaRPr lang="en-US" dirty="0" smtClean="0"/>
          </a:p>
          <a:p>
            <a:r>
              <a:rPr lang="en-US" dirty="0" err="1" smtClean="0"/>
              <a:t>Pesquerías</a:t>
            </a:r>
            <a:r>
              <a:rPr lang="en-US" dirty="0" smtClean="0"/>
              <a:t>: + </a:t>
            </a:r>
            <a:r>
              <a:rPr lang="en-US" dirty="0" err="1" smtClean="0"/>
              <a:t>fuente</a:t>
            </a:r>
            <a:r>
              <a:rPr lang="en-US" dirty="0" smtClean="0"/>
              <a:t> de </a:t>
            </a:r>
            <a:r>
              <a:rPr lang="en-US" dirty="0" err="1" smtClean="0"/>
              <a:t>ingresos</a:t>
            </a:r>
            <a:endParaRPr lang="en-US" dirty="0" smtClean="0"/>
          </a:p>
          <a:p>
            <a:r>
              <a:rPr lang="en-US" dirty="0" err="1" smtClean="0"/>
              <a:t>Jicoteas</a:t>
            </a:r>
            <a:r>
              <a:rPr lang="en-US" dirty="0" smtClean="0"/>
              <a:t>: </a:t>
            </a:r>
            <a:r>
              <a:rPr lang="en-US" dirty="0" err="1" smtClean="0"/>
              <a:t>impacto</a:t>
            </a:r>
            <a:r>
              <a:rPr lang="en-US" dirty="0" smtClean="0"/>
              <a:t> </a:t>
            </a:r>
            <a:r>
              <a:rPr lang="en-US" dirty="0" err="1" smtClean="0"/>
              <a:t>desconocido</a:t>
            </a:r>
            <a:endParaRPr lang="en-US" dirty="0"/>
          </a:p>
        </p:txBody>
      </p:sp>
      <p:pic>
        <p:nvPicPr>
          <p:cNvPr id="5122" name="Picture 2" descr="http://www.webcityof.com/images/lsulph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55" y="0"/>
            <a:ext cx="3550274" cy="196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jjphoto.dk/fish_archive/warm_freshwater/oreochromis_mossambic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60" y="2286001"/>
            <a:ext cx="354343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farm5.static.flickr.com/4078/4785276060_9b79123e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54" y="4343400"/>
            <a:ext cx="3550273" cy="228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visitantes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Jaiba</a:t>
            </a:r>
            <a:r>
              <a:rPr lang="en-US" dirty="0" smtClean="0"/>
              <a:t> </a:t>
            </a:r>
            <a:r>
              <a:rPr lang="en-US" dirty="0" err="1" smtClean="0"/>
              <a:t>sirica</a:t>
            </a:r>
            <a:r>
              <a:rPr lang="en-US" dirty="0" smtClean="0"/>
              <a:t> (</a:t>
            </a:r>
            <a:r>
              <a:rPr lang="en-US" i="1" dirty="0" err="1" smtClean="0"/>
              <a:t>Callinectes</a:t>
            </a:r>
            <a:r>
              <a:rPr lang="en-US" i="1" dirty="0" smtClean="0"/>
              <a:t> </a:t>
            </a:r>
            <a:r>
              <a:rPr lang="en-US" i="1" dirty="0" err="1" smtClean="0"/>
              <a:t>sapidus</a:t>
            </a:r>
            <a:r>
              <a:rPr lang="en-US" i="1" dirty="0" smtClean="0"/>
              <a:t>)</a:t>
            </a:r>
          </a:p>
          <a:p>
            <a:r>
              <a:rPr lang="en-US" dirty="0" err="1" smtClean="0"/>
              <a:t>Estuarina</a:t>
            </a:r>
            <a:endParaRPr lang="en-US" dirty="0" smtClean="0"/>
          </a:p>
          <a:p>
            <a:r>
              <a:rPr lang="en-US" dirty="0" err="1" smtClean="0"/>
              <a:t>Cambio</a:t>
            </a:r>
            <a:r>
              <a:rPr lang="en-US" dirty="0" smtClean="0"/>
              <a:t> de </a:t>
            </a:r>
            <a:r>
              <a:rPr lang="en-US" dirty="0" err="1" smtClean="0"/>
              <a:t>salinidad</a:t>
            </a:r>
            <a:r>
              <a:rPr lang="en-US" dirty="0" smtClean="0"/>
              <a:t> del </a:t>
            </a:r>
            <a:r>
              <a:rPr lang="en-US" dirty="0" err="1" smtClean="0"/>
              <a:t>lago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Estuario</a:t>
            </a:r>
            <a:r>
              <a:rPr lang="en-US" dirty="0" smtClean="0"/>
              <a:t> del R. </a:t>
            </a:r>
            <a:r>
              <a:rPr lang="en-US" dirty="0" err="1" smtClean="0"/>
              <a:t>Yaque</a:t>
            </a:r>
            <a:r>
              <a:rPr lang="en-US" dirty="0" smtClean="0"/>
              <a:t> del Sur?</a:t>
            </a:r>
          </a:p>
          <a:p>
            <a:r>
              <a:rPr lang="en-US" dirty="0" smtClean="0"/>
              <a:t>Nueva </a:t>
            </a:r>
            <a:r>
              <a:rPr lang="en-US" dirty="0" err="1" smtClean="0"/>
              <a:t>fuente</a:t>
            </a:r>
            <a:r>
              <a:rPr lang="en-US" dirty="0" smtClean="0"/>
              <a:t> de </a:t>
            </a:r>
            <a:r>
              <a:rPr lang="en-US" dirty="0" err="1" smtClean="0"/>
              <a:t>ingreso</a:t>
            </a:r>
            <a:endParaRPr lang="en-US" dirty="0"/>
          </a:p>
        </p:txBody>
      </p:sp>
      <p:pic>
        <p:nvPicPr>
          <p:cNvPr id="2050" name="Picture 2" descr="http://www.jaxshells.org/lti15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348172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5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5250"/>
            <a:ext cx="8813800" cy="6610350"/>
          </a:xfrm>
        </p:spPr>
      </p:pic>
      <p:sp>
        <p:nvSpPr>
          <p:cNvPr id="5" name="TextBox 4"/>
          <p:cNvSpPr txBox="1"/>
          <p:nvPr/>
        </p:nvSpPr>
        <p:spPr>
          <a:xfrm>
            <a:off x="5410200" y="925286"/>
            <a:ext cx="2462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Gracias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Biodiversidad</a:t>
            </a:r>
            <a:r>
              <a:rPr lang="en-US" dirty="0" smtClean="0"/>
              <a:t> clave </a:t>
            </a:r>
            <a:br>
              <a:rPr lang="en-US" dirty="0" smtClean="0"/>
            </a:br>
            <a:r>
              <a:rPr lang="en-US" dirty="0" smtClean="0"/>
              <a:t>en el </a:t>
            </a:r>
            <a:r>
              <a:rPr lang="en-US" dirty="0" err="1" smtClean="0"/>
              <a:t>área</a:t>
            </a:r>
            <a:r>
              <a:rPr lang="en-US" dirty="0" smtClean="0"/>
              <a:t> del </a:t>
            </a:r>
            <a:r>
              <a:rPr lang="en-US" dirty="0" err="1" smtClean="0"/>
              <a:t>lago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5801186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Iguanas de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rocas</a:t>
            </a:r>
            <a:r>
              <a:rPr lang="en-US" sz="2400" dirty="0" smtClean="0"/>
              <a:t> : iguana </a:t>
            </a:r>
            <a:r>
              <a:rPr lang="en-US" sz="2400" dirty="0" err="1" smtClean="0"/>
              <a:t>rinoceronte</a:t>
            </a:r>
            <a:r>
              <a:rPr lang="en-US" sz="2400" dirty="0" smtClean="0"/>
              <a:t> e iguana de </a:t>
            </a:r>
            <a:r>
              <a:rPr lang="en-US" sz="2400" dirty="0" err="1" smtClean="0"/>
              <a:t>Ricord</a:t>
            </a:r>
            <a:r>
              <a:rPr lang="en-US" sz="2400" dirty="0" smtClean="0"/>
              <a:t> (CR)</a:t>
            </a:r>
          </a:p>
          <a:p>
            <a:r>
              <a:rPr lang="en-US" sz="2400" dirty="0" err="1" smtClean="0"/>
              <a:t>Cocodrilo</a:t>
            </a:r>
            <a:r>
              <a:rPr lang="en-US" sz="2400" dirty="0" smtClean="0"/>
              <a:t> </a:t>
            </a:r>
            <a:r>
              <a:rPr lang="en-US" sz="2400" dirty="0" err="1" smtClean="0"/>
              <a:t>americano</a:t>
            </a:r>
            <a:r>
              <a:rPr lang="en-US" sz="2400" dirty="0" smtClean="0"/>
              <a:t> (CR </a:t>
            </a:r>
            <a:r>
              <a:rPr lang="en-US" sz="2400" dirty="0" err="1" smtClean="0"/>
              <a:t>para</a:t>
            </a:r>
            <a:r>
              <a:rPr lang="en-US" sz="2400" dirty="0" smtClean="0"/>
              <a:t> la </a:t>
            </a:r>
            <a:r>
              <a:rPr lang="en-US" sz="2400" dirty="0" err="1" smtClean="0"/>
              <a:t>población</a:t>
            </a:r>
            <a:r>
              <a:rPr lang="en-US" sz="2400" dirty="0" smtClean="0"/>
              <a:t> del </a:t>
            </a:r>
            <a:r>
              <a:rPr lang="en-US" sz="2400" dirty="0" err="1" smtClean="0"/>
              <a:t>Lago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Aves </a:t>
            </a:r>
            <a:r>
              <a:rPr lang="en-US" sz="2400" dirty="0" err="1" smtClean="0"/>
              <a:t>acuáticas</a:t>
            </a:r>
            <a:r>
              <a:rPr lang="en-US" sz="2400" dirty="0" smtClean="0"/>
              <a:t> (</a:t>
            </a:r>
            <a:r>
              <a:rPr lang="en-US" sz="2400" dirty="0" err="1" smtClean="0"/>
              <a:t>agregaciones</a:t>
            </a:r>
            <a:r>
              <a:rPr lang="en-US" sz="2400" dirty="0" smtClean="0"/>
              <a:t> </a:t>
            </a:r>
            <a:r>
              <a:rPr lang="en-US" sz="2400" dirty="0" err="1" smtClean="0"/>
              <a:t>importantes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Unas</a:t>
            </a:r>
            <a:r>
              <a:rPr lang="en-US" sz="2400" dirty="0" smtClean="0"/>
              <a:t> 105 </a:t>
            </a:r>
            <a:r>
              <a:rPr lang="en-US" sz="2400" dirty="0" err="1" smtClean="0"/>
              <a:t>especies</a:t>
            </a:r>
            <a:r>
              <a:rPr lang="en-US" sz="2400" dirty="0" smtClean="0"/>
              <a:t> de </a:t>
            </a:r>
            <a:r>
              <a:rPr lang="en-US" sz="2400" dirty="0" err="1" smtClean="0"/>
              <a:t>plantas</a:t>
            </a:r>
            <a:r>
              <a:rPr lang="en-US" sz="2400" dirty="0" smtClean="0"/>
              <a:t> (en </a:t>
            </a:r>
            <a:r>
              <a:rPr lang="en-US" sz="2400" dirty="0" err="1" smtClean="0"/>
              <a:t>isla</a:t>
            </a:r>
            <a:r>
              <a:rPr lang="en-US" sz="2400" dirty="0" smtClean="0"/>
              <a:t> </a:t>
            </a:r>
            <a:r>
              <a:rPr lang="en-US" sz="2400" dirty="0" err="1" smtClean="0"/>
              <a:t>Cabritos</a:t>
            </a:r>
            <a:r>
              <a:rPr lang="en-US" sz="2400" dirty="0" smtClean="0"/>
              <a:t>)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incluyen</a:t>
            </a:r>
            <a:r>
              <a:rPr lang="en-US" sz="2400" dirty="0" smtClean="0"/>
              <a:t>  </a:t>
            </a:r>
            <a:r>
              <a:rPr lang="en-US" sz="2400" dirty="0" err="1" smtClean="0"/>
              <a:t>endémicas</a:t>
            </a:r>
            <a:r>
              <a:rPr lang="en-US" sz="2400" dirty="0" smtClean="0"/>
              <a:t> y/o </a:t>
            </a:r>
            <a:r>
              <a:rPr lang="en-US" sz="2400" dirty="0" err="1" smtClean="0"/>
              <a:t>raras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Peces</a:t>
            </a:r>
            <a:r>
              <a:rPr lang="en-US" sz="2400" dirty="0" smtClean="0"/>
              <a:t> </a:t>
            </a:r>
            <a:r>
              <a:rPr lang="en-US" sz="2400" dirty="0" err="1" smtClean="0"/>
              <a:t>nativos</a:t>
            </a:r>
            <a:r>
              <a:rPr lang="en-US" sz="2400" dirty="0" smtClean="0"/>
              <a:t> y </a:t>
            </a:r>
            <a:r>
              <a:rPr lang="en-US" sz="2400" dirty="0" err="1" smtClean="0"/>
              <a:t>endémicos</a:t>
            </a:r>
            <a:r>
              <a:rPr lang="en-US" sz="2400" dirty="0" smtClean="0"/>
              <a:t> (p. </a:t>
            </a:r>
            <a:r>
              <a:rPr lang="en-US" sz="2400" dirty="0" err="1" smtClean="0"/>
              <a:t>ej</a:t>
            </a:r>
            <a:r>
              <a:rPr lang="en-US" sz="2400" dirty="0" smtClean="0"/>
              <a:t>. </a:t>
            </a:r>
            <a:r>
              <a:rPr lang="en-US" sz="2400" i="1" dirty="0" err="1" smtClean="0"/>
              <a:t>Limia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sulphurophila</a:t>
            </a:r>
            <a:r>
              <a:rPr lang="en-US" sz="2400" dirty="0" smtClean="0"/>
              <a:t>) y comestibles (tilapia)</a:t>
            </a:r>
          </a:p>
          <a:p>
            <a:r>
              <a:rPr lang="en-US" sz="2400" dirty="0" err="1" smtClean="0"/>
              <a:t>Jicoteas</a:t>
            </a:r>
            <a:r>
              <a:rPr lang="en-US" sz="2400" dirty="0" smtClean="0"/>
              <a:t> (</a:t>
            </a:r>
            <a:r>
              <a:rPr lang="en-US" sz="2400" i="1" dirty="0" err="1" smtClean="0"/>
              <a:t>Trachemys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decorata</a:t>
            </a:r>
            <a:r>
              <a:rPr lang="en-US" sz="2400" i="1" dirty="0" smtClean="0"/>
              <a:t> – </a:t>
            </a:r>
            <a:r>
              <a:rPr lang="en-US" sz="2400" i="1" dirty="0" err="1" smtClean="0"/>
              <a:t>endémica</a:t>
            </a:r>
            <a:r>
              <a:rPr lang="en-US" sz="2400" i="1" dirty="0" smtClean="0"/>
              <a:t> regional </a:t>
            </a:r>
            <a:r>
              <a:rPr lang="en-US" sz="2400" dirty="0" smtClean="0"/>
              <a:t>y T. </a:t>
            </a:r>
            <a:r>
              <a:rPr lang="en-US" sz="2400" i="1" dirty="0" err="1" smtClean="0"/>
              <a:t>stejnejery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vicina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87" y="2230200"/>
            <a:ext cx="3122399" cy="234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86" y="4724400"/>
            <a:ext cx="3175299" cy="2122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85" y="18345"/>
            <a:ext cx="3061313" cy="21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2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Iguanas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rocas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22914" y="1371600"/>
            <a:ext cx="518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Reducción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hábitat</a:t>
            </a:r>
            <a:r>
              <a:rPr lang="en-US" sz="2400" dirty="0" smtClean="0"/>
              <a:t>, </a:t>
            </a:r>
            <a:r>
              <a:rPr lang="en-US" sz="2400" dirty="0" err="1" smtClean="0"/>
              <a:t>especialmente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la iguana de </a:t>
            </a:r>
            <a:r>
              <a:rPr lang="en-US" sz="2400" dirty="0" err="1" smtClean="0"/>
              <a:t>Ricord</a:t>
            </a:r>
            <a:r>
              <a:rPr lang="en-US" sz="2400" dirty="0" smtClean="0"/>
              <a:t> (</a:t>
            </a:r>
            <a:r>
              <a:rPr lang="en-US" sz="2400" dirty="0" err="1" smtClean="0"/>
              <a:t>críticamente</a:t>
            </a:r>
            <a:r>
              <a:rPr lang="en-US" sz="2400" dirty="0" smtClean="0"/>
              <a:t> </a:t>
            </a:r>
            <a:r>
              <a:rPr lang="en-US" sz="2400" dirty="0" err="1" smtClean="0"/>
              <a:t>amenazada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Isla </a:t>
            </a:r>
            <a:r>
              <a:rPr lang="en-US" sz="2400" dirty="0" err="1" smtClean="0"/>
              <a:t>Cabritos</a:t>
            </a:r>
            <a:r>
              <a:rPr lang="en-US" sz="2400" dirty="0" smtClean="0"/>
              <a:t> (</a:t>
            </a:r>
            <a:r>
              <a:rPr lang="en-US" sz="2400" dirty="0" err="1" smtClean="0"/>
              <a:t>zona</a:t>
            </a:r>
            <a:r>
              <a:rPr lang="en-US" sz="2400" dirty="0" smtClean="0"/>
              <a:t> </a:t>
            </a:r>
            <a:r>
              <a:rPr lang="en-US" sz="2400" dirty="0" err="1" smtClean="0"/>
              <a:t>baja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Sur del </a:t>
            </a:r>
            <a:r>
              <a:rPr lang="en-US" sz="2400" dirty="0" err="1" smtClean="0"/>
              <a:t>lago</a:t>
            </a:r>
            <a:r>
              <a:rPr lang="en-US" sz="2400" dirty="0" smtClean="0"/>
              <a:t> (</a:t>
            </a:r>
            <a:r>
              <a:rPr lang="en-US" sz="2400" dirty="0" err="1" smtClean="0"/>
              <a:t>desde</a:t>
            </a:r>
            <a:r>
              <a:rPr lang="en-US" sz="2400" dirty="0" smtClean="0"/>
              <a:t> Las </a:t>
            </a:r>
            <a:r>
              <a:rPr lang="en-US" sz="2400" dirty="0" err="1" smtClean="0"/>
              <a:t>Baitoas</a:t>
            </a:r>
            <a:r>
              <a:rPr lang="en-US" sz="2400" dirty="0" smtClean="0"/>
              <a:t> hasta </a:t>
            </a:r>
            <a:r>
              <a:rPr lang="en-US" sz="2400" dirty="0" err="1" smtClean="0"/>
              <a:t>Jimaní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Exclusion </a:t>
            </a:r>
            <a:r>
              <a:rPr lang="en-US" sz="2400" dirty="0" err="1" smtClean="0"/>
              <a:t>competitiva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Cambios</a:t>
            </a:r>
            <a:r>
              <a:rPr lang="en-US" sz="2400" dirty="0" smtClean="0"/>
              <a:t> en la </a:t>
            </a:r>
            <a:r>
              <a:rPr lang="en-US" sz="2400" dirty="0" err="1" smtClean="0"/>
              <a:t>estructura</a:t>
            </a:r>
            <a:r>
              <a:rPr lang="en-US" sz="2400" dirty="0" smtClean="0"/>
              <a:t> </a:t>
            </a:r>
            <a:r>
              <a:rPr lang="en-US" sz="2400" dirty="0" err="1" smtClean="0"/>
              <a:t>poblacional</a:t>
            </a:r>
            <a:r>
              <a:rPr lang="en-US" sz="2400" dirty="0" smtClean="0"/>
              <a:t> (</a:t>
            </a:r>
            <a:r>
              <a:rPr lang="en-US" sz="2400" dirty="0" err="1" smtClean="0"/>
              <a:t>dominancia</a:t>
            </a:r>
            <a:r>
              <a:rPr lang="en-US" sz="2400" dirty="0" smtClean="0"/>
              <a:t> de </a:t>
            </a:r>
            <a:r>
              <a:rPr lang="en-US" sz="2400" dirty="0" err="1" smtClean="0"/>
              <a:t>individuos</a:t>
            </a:r>
            <a:r>
              <a:rPr lang="en-US" sz="2400" dirty="0" smtClean="0"/>
              <a:t> </a:t>
            </a:r>
            <a:r>
              <a:rPr lang="en-US" sz="2400" dirty="0" err="1" smtClean="0"/>
              <a:t>corpulentos</a:t>
            </a:r>
            <a:r>
              <a:rPr lang="en-US" sz="2400" dirty="0" smtClean="0"/>
              <a:t>,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luchas</a:t>
            </a:r>
            <a:r>
              <a:rPr lang="en-US" sz="2400" dirty="0" smtClean="0"/>
              <a:t> </a:t>
            </a:r>
            <a:r>
              <a:rPr lang="en-US" sz="2400" dirty="0" err="1" smtClean="0"/>
              <a:t>territoriales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Posible</a:t>
            </a:r>
            <a:r>
              <a:rPr lang="en-US" sz="2400" dirty="0" smtClean="0"/>
              <a:t> </a:t>
            </a:r>
            <a:r>
              <a:rPr lang="en-US" sz="2400" dirty="0" err="1" smtClean="0"/>
              <a:t>hibridización</a:t>
            </a:r>
            <a:r>
              <a:rPr lang="en-US" sz="2400" dirty="0" smtClean="0"/>
              <a:t>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2800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3352800" cy="2514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4"/>
          <a:stretch/>
        </p:blipFill>
        <p:spPr>
          <a:xfrm>
            <a:off x="-43543" y="4733939"/>
            <a:ext cx="3396343" cy="2124061"/>
          </a:xfrm>
        </p:spPr>
      </p:pic>
      <p:cxnSp>
        <p:nvCxnSpPr>
          <p:cNvPr id="11" name="Straight Connector 10"/>
          <p:cNvCxnSpPr/>
          <p:nvPr/>
        </p:nvCxnSpPr>
        <p:spPr>
          <a:xfrm>
            <a:off x="0" y="228600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472440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Iguana de </a:t>
            </a:r>
            <a:r>
              <a:rPr lang="en-US" dirty="0" err="1" smtClean="0"/>
              <a:t>Ricord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¡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cerca</a:t>
            </a:r>
            <a:r>
              <a:rPr lang="en-US" dirty="0" smtClean="0"/>
              <a:t> del </a:t>
            </a:r>
            <a:r>
              <a:rPr lang="en-US" dirty="0" err="1" smtClean="0"/>
              <a:t>agua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61 Imagen" descr="F:\Cyclura_ricordi_CabritosySLago_POSTER-MEESCyT.jpg"/>
          <p:cNvPicPr/>
          <p:nvPr/>
        </p:nvPicPr>
        <p:blipFill>
          <a:blip r:embed="rId2"/>
          <a:srcRect l="5262" t="7473" r="4786" b="23516"/>
          <a:stretch>
            <a:fillRect/>
          </a:stretch>
        </p:blipFill>
        <p:spPr bwMode="auto">
          <a:xfrm>
            <a:off x="1883229" y="2619478"/>
            <a:ext cx="7260771" cy="4130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4191000"/>
            <a:ext cx="3590498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657" y="6380594"/>
            <a:ext cx="2127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Ramer, 2004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0"/>
            <a:ext cx="3831441" cy="2544763"/>
          </a:xfrm>
        </p:spPr>
      </p:pic>
    </p:spTree>
    <p:extLst>
      <p:ext uri="{BB962C8B-B14F-4D97-AF65-F5344CB8AC3E}">
        <p14:creationId xmlns:p14="http://schemas.microsoft.com/office/powerpoint/2010/main" val="313953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394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distribución</a:t>
            </a:r>
            <a:r>
              <a:rPr lang="en-US" dirty="0" smtClean="0"/>
              <a:t> </a:t>
            </a:r>
            <a:r>
              <a:rPr lang="en-US" dirty="0" err="1" smtClean="0"/>
              <a:t>potencial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de la iguana de </a:t>
            </a:r>
            <a:r>
              <a:rPr lang="en-US" dirty="0" err="1" smtClean="0"/>
              <a:t>Ricord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55570" y="5105400"/>
            <a:ext cx="816429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5" t="20553" r="23756" b="15447"/>
          <a:stretch/>
        </p:blipFill>
        <p:spPr bwMode="auto">
          <a:xfrm>
            <a:off x="2867189" y="1349828"/>
            <a:ext cx="6222381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3022600" cy="2266950"/>
          </a:xfrm>
        </p:spPr>
      </p:pic>
    </p:spTree>
    <p:extLst>
      <p:ext uri="{BB962C8B-B14F-4D97-AF65-F5344CB8AC3E}">
        <p14:creationId xmlns:p14="http://schemas.microsoft.com/office/powerpoint/2010/main" val="35039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Cocodrilos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agua</a:t>
            </a:r>
            <a:r>
              <a:rPr lang="en-US" dirty="0" smtClean="0"/>
              <a:t> </a:t>
            </a:r>
            <a:r>
              <a:rPr lang="en-US" dirty="0" err="1" smtClean="0"/>
              <a:t>dulce</a:t>
            </a:r>
            <a:r>
              <a:rPr lang="en-US" dirty="0" smtClean="0"/>
              <a:t> =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estrés</a:t>
            </a:r>
            <a:r>
              <a:rPr lang="en-US" dirty="0" smtClean="0"/>
              <a:t> </a:t>
            </a:r>
            <a:r>
              <a:rPr lang="en-US" dirty="0" err="1" smtClean="0"/>
              <a:t>fisiológico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población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habita</a:t>
            </a:r>
            <a:r>
              <a:rPr lang="en-US" dirty="0" smtClean="0"/>
              <a:t> en </a:t>
            </a:r>
            <a:r>
              <a:rPr lang="en-US" dirty="0" err="1" smtClean="0"/>
              <a:t>aguas</a:t>
            </a:r>
            <a:r>
              <a:rPr lang="en-US" dirty="0" smtClean="0"/>
              <a:t> de mayor </a:t>
            </a:r>
            <a:r>
              <a:rPr lang="en-US" dirty="0" err="1" smtClean="0"/>
              <a:t>salinidad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Crías</a:t>
            </a:r>
            <a:r>
              <a:rPr lang="en-US" dirty="0" smtClean="0"/>
              <a:t>: </a:t>
            </a:r>
            <a:r>
              <a:rPr lang="en-US" dirty="0" err="1" smtClean="0"/>
              <a:t>Dependen</a:t>
            </a:r>
            <a:r>
              <a:rPr lang="en-US" dirty="0" smtClean="0"/>
              <a:t> de </a:t>
            </a:r>
            <a:r>
              <a:rPr lang="en-US" dirty="0" err="1" smtClean="0"/>
              <a:t>fuentes</a:t>
            </a:r>
            <a:r>
              <a:rPr lang="en-US" dirty="0" smtClean="0"/>
              <a:t> de </a:t>
            </a:r>
            <a:r>
              <a:rPr lang="en-US" dirty="0" err="1" smtClean="0"/>
              <a:t>agua</a:t>
            </a:r>
            <a:r>
              <a:rPr lang="en-US" dirty="0" smtClean="0"/>
              <a:t> </a:t>
            </a:r>
            <a:r>
              <a:rPr lang="en-US" dirty="0" err="1" smtClean="0"/>
              <a:t>dulce</a:t>
            </a:r>
            <a:endParaRPr lang="en-US" dirty="0" smtClean="0"/>
          </a:p>
          <a:p>
            <a:r>
              <a:rPr lang="en-US" dirty="0" err="1" smtClean="0"/>
              <a:t>Principales</a:t>
            </a:r>
            <a:r>
              <a:rPr lang="en-US" dirty="0" smtClean="0"/>
              <a:t> </a:t>
            </a:r>
            <a:r>
              <a:rPr lang="en-US" dirty="0" err="1" smtClean="0"/>
              <a:t>beneficiarios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Inundación</a:t>
            </a:r>
            <a:r>
              <a:rPr lang="en-US" dirty="0" smtClean="0"/>
              <a:t> de playas </a:t>
            </a:r>
            <a:r>
              <a:rPr lang="en-US" dirty="0" err="1" smtClean="0"/>
              <a:t>históricas</a:t>
            </a:r>
            <a:r>
              <a:rPr lang="en-US" dirty="0" smtClean="0"/>
              <a:t> de </a:t>
            </a:r>
            <a:r>
              <a:rPr lang="en-US" dirty="0" err="1" smtClean="0"/>
              <a:t>anidamiento</a:t>
            </a:r>
            <a:endParaRPr lang="en-US" dirty="0" smtClean="0"/>
          </a:p>
          <a:p>
            <a:r>
              <a:rPr lang="en-US" dirty="0" err="1" smtClean="0"/>
              <a:t>Pérdidas</a:t>
            </a:r>
            <a:r>
              <a:rPr lang="en-US" dirty="0" smtClean="0"/>
              <a:t> de </a:t>
            </a:r>
            <a:r>
              <a:rPr lang="en-US" dirty="0" err="1" smtClean="0"/>
              <a:t>sitios</a:t>
            </a:r>
            <a:r>
              <a:rPr lang="en-US" dirty="0" smtClean="0"/>
              <a:t> de </a:t>
            </a:r>
            <a:r>
              <a:rPr lang="en-US" dirty="0" err="1" smtClean="0"/>
              <a:t>calentamiento</a:t>
            </a:r>
            <a:r>
              <a:rPr lang="en-US" dirty="0" smtClean="0"/>
              <a:t> (basking)</a:t>
            </a:r>
          </a:p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cerca</a:t>
            </a:r>
            <a:r>
              <a:rPr lang="en-US" dirty="0" smtClean="0"/>
              <a:t> de </a:t>
            </a:r>
            <a:r>
              <a:rPr lang="en-US" dirty="0" err="1" smtClean="0"/>
              <a:t>poblaciones</a:t>
            </a:r>
            <a:r>
              <a:rPr lang="en-US" dirty="0" smtClean="0"/>
              <a:t> </a:t>
            </a:r>
            <a:r>
              <a:rPr lang="en-US" dirty="0" err="1" smtClean="0"/>
              <a:t>humanas</a:t>
            </a:r>
            <a:r>
              <a:rPr lang="en-US" dirty="0" smtClean="0"/>
              <a:t>, + </a:t>
            </a:r>
            <a:r>
              <a:rPr lang="en-US" dirty="0" err="1" smtClean="0"/>
              <a:t>riesgo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9" y="0"/>
            <a:ext cx="3080657" cy="2310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9" y="2294165"/>
            <a:ext cx="3058885" cy="2294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9" y="4555672"/>
            <a:ext cx="3069771" cy="23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9"/>
          <a:stretch/>
        </p:blipFill>
        <p:spPr>
          <a:xfrm>
            <a:off x="6719072" y="1600345"/>
            <a:ext cx="2411451" cy="2285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Aves </a:t>
            </a:r>
            <a:r>
              <a:rPr lang="en-US" dirty="0" err="1" smtClean="0"/>
              <a:t>acuáticas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…y el </a:t>
            </a:r>
            <a:r>
              <a:rPr lang="en-US" dirty="0" err="1" smtClean="0"/>
              <a:t>cucú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 dirty="0" err="1" smtClean="0"/>
              <a:t>Desaparición</a:t>
            </a:r>
            <a:r>
              <a:rPr lang="en-US" dirty="0" smtClean="0"/>
              <a:t> de 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humedales</a:t>
            </a:r>
            <a:r>
              <a:rPr lang="en-US" dirty="0" smtClean="0"/>
              <a:t> (</a:t>
            </a:r>
            <a:r>
              <a:rPr lang="en-US" dirty="0" err="1" smtClean="0"/>
              <a:t>marismas</a:t>
            </a:r>
            <a:r>
              <a:rPr lang="en-US" dirty="0" smtClean="0"/>
              <a:t>) </a:t>
            </a:r>
            <a:r>
              <a:rPr lang="en-US" dirty="0" err="1" smtClean="0"/>
              <a:t>importantes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alimentación</a:t>
            </a:r>
            <a:endParaRPr lang="en-US" dirty="0" smtClean="0"/>
          </a:p>
          <a:p>
            <a:r>
              <a:rPr lang="en-US" dirty="0" err="1" smtClean="0"/>
              <a:t>Cucú</a:t>
            </a:r>
            <a:r>
              <a:rPr lang="en-US" dirty="0" smtClean="0"/>
              <a:t> (</a:t>
            </a:r>
            <a:r>
              <a:rPr lang="en-US" dirty="0" err="1" smtClean="0"/>
              <a:t>búho</a:t>
            </a:r>
            <a:r>
              <a:rPr lang="en-US" dirty="0" smtClean="0"/>
              <a:t> </a:t>
            </a:r>
            <a:r>
              <a:rPr lang="en-US" dirty="0" err="1" smtClean="0"/>
              <a:t>excavador</a:t>
            </a:r>
            <a:r>
              <a:rPr lang="en-US" dirty="0" smtClean="0"/>
              <a:t>): </a:t>
            </a:r>
            <a:r>
              <a:rPr lang="en-US" dirty="0" err="1" smtClean="0"/>
              <a:t>inundación</a:t>
            </a:r>
            <a:r>
              <a:rPr lang="en-US" dirty="0" smtClean="0"/>
              <a:t> de </a:t>
            </a:r>
            <a:r>
              <a:rPr lang="en-US" dirty="0" err="1" smtClean="0"/>
              <a:t>refugios</a:t>
            </a:r>
            <a:r>
              <a:rPr lang="en-US" dirty="0" smtClean="0"/>
              <a:t> (</a:t>
            </a:r>
            <a:r>
              <a:rPr lang="en-US" dirty="0" err="1" smtClean="0"/>
              <a:t>cuevas</a:t>
            </a:r>
            <a:r>
              <a:rPr lang="en-US" dirty="0" smtClean="0"/>
              <a:t> en la </a:t>
            </a:r>
            <a:r>
              <a:rPr lang="en-US" dirty="0" err="1" smtClean="0"/>
              <a:t>tierra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-76200"/>
            <a:ext cx="2590800" cy="1770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49" y="4005425"/>
            <a:ext cx="2411451" cy="23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Plantas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áreas</a:t>
            </a:r>
            <a:r>
              <a:rPr lang="en-US" dirty="0" smtClean="0"/>
              <a:t> </a:t>
            </a:r>
            <a:r>
              <a:rPr lang="en-US" dirty="0" err="1" smtClean="0"/>
              <a:t>inundadas</a:t>
            </a:r>
            <a:endParaRPr lang="en-US" dirty="0" smtClean="0"/>
          </a:p>
          <a:p>
            <a:r>
              <a:rPr lang="en-US" dirty="0" err="1" smtClean="0"/>
              <a:t>Vegetación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impactada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Reducción</a:t>
            </a:r>
            <a:r>
              <a:rPr lang="en-US" dirty="0" smtClean="0"/>
              <a:t> en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dispersores</a:t>
            </a:r>
            <a:r>
              <a:rPr lang="en-US" dirty="0" smtClean="0"/>
              <a:t> </a:t>
            </a:r>
            <a:r>
              <a:rPr lang="en-US" dirty="0" err="1" smtClean="0"/>
              <a:t>naturales</a:t>
            </a:r>
            <a:r>
              <a:rPr lang="en-US" dirty="0" smtClean="0"/>
              <a:t> (iguanas)</a:t>
            </a:r>
          </a:p>
          <a:p>
            <a:r>
              <a:rPr lang="en-US" dirty="0" smtClean="0"/>
              <a:t>= Mayor </a:t>
            </a:r>
            <a:r>
              <a:rPr lang="en-US" dirty="0" err="1" smtClean="0"/>
              <a:t>amenaza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90" y="2285999"/>
            <a:ext cx="3319310" cy="2489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90" y="0"/>
            <a:ext cx="3319310" cy="24894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76" y="4572000"/>
            <a:ext cx="330842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0"/>
            <a:ext cx="4953000" cy="3714750"/>
          </a:xfrm>
          <a:prstGeom prst="rect">
            <a:avLst/>
          </a:prstGeom>
        </p:spPr>
      </p:pic>
      <p:pic>
        <p:nvPicPr>
          <p:cNvPr id="18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7" y="3429000"/>
            <a:ext cx="4633837" cy="3475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11430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Cabritos</a:t>
            </a:r>
            <a:r>
              <a:rPr lang="en-US" sz="2400" dirty="0" smtClean="0"/>
              <a:t>: </a:t>
            </a:r>
            <a:r>
              <a:rPr lang="en-US" sz="2400" dirty="0" err="1" smtClean="0"/>
              <a:t>Cambios</a:t>
            </a:r>
            <a:r>
              <a:rPr lang="en-US" sz="2400" dirty="0" smtClean="0"/>
              <a:t> </a:t>
            </a:r>
            <a:r>
              <a:rPr lang="en-US" sz="2400" dirty="0" err="1" smtClean="0"/>
              <a:t>profundos</a:t>
            </a:r>
            <a:r>
              <a:rPr lang="en-US" sz="2400" dirty="0" smtClean="0"/>
              <a:t> en la </a:t>
            </a:r>
            <a:r>
              <a:rPr lang="en-US" sz="2400" dirty="0" err="1" smtClean="0"/>
              <a:t>estructura</a:t>
            </a:r>
            <a:r>
              <a:rPr lang="en-US" sz="2400" dirty="0" smtClean="0"/>
              <a:t> de la </a:t>
            </a:r>
            <a:r>
              <a:rPr lang="en-US" sz="2400" dirty="0" err="1" smtClean="0"/>
              <a:t>vegetación</a:t>
            </a:r>
            <a:r>
              <a:rPr lang="en-US" sz="2400" dirty="0" smtClean="0"/>
              <a:t> natural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mamíferos</a:t>
            </a:r>
            <a:r>
              <a:rPr lang="en-US" sz="2400" dirty="0" smtClean="0"/>
              <a:t> </a:t>
            </a:r>
            <a:r>
              <a:rPr lang="en-US" sz="2400" dirty="0" err="1" smtClean="0"/>
              <a:t>exóticos</a:t>
            </a:r>
            <a:r>
              <a:rPr lang="en-US" sz="2400" dirty="0" smtClean="0"/>
              <a:t> </a:t>
            </a:r>
            <a:r>
              <a:rPr lang="en-US" sz="2400" dirty="0" err="1" smtClean="0"/>
              <a:t>terrestres</a:t>
            </a: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t="30446" r="24147" b="15310"/>
          <a:stretch/>
        </p:blipFill>
        <p:spPr>
          <a:xfrm>
            <a:off x="5638800" y="609600"/>
            <a:ext cx="3549936" cy="2209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5562600"/>
            <a:ext cx="39624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Impacto</a:t>
            </a:r>
            <a:r>
              <a:rPr lang="en-US" dirty="0" smtClean="0"/>
              <a:t> </a:t>
            </a:r>
            <a:r>
              <a:rPr lang="en-US" dirty="0" err="1" smtClean="0"/>
              <a:t>potenciado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reducción</a:t>
            </a:r>
            <a:r>
              <a:rPr lang="en-US" dirty="0" smtClean="0"/>
              <a:t> del </a:t>
            </a:r>
            <a:r>
              <a:rPr lang="en-US" dirty="0" err="1" smtClean="0"/>
              <a:t>área</a:t>
            </a:r>
            <a:r>
              <a:rPr lang="en-US" dirty="0" smtClean="0"/>
              <a:t> de la </a:t>
            </a:r>
            <a:r>
              <a:rPr lang="en-US" dirty="0" err="1" smtClean="0"/>
              <a:t>isla</a:t>
            </a:r>
            <a:r>
              <a:rPr lang="en-US" dirty="0" smtClean="0"/>
              <a:t> </a:t>
            </a:r>
            <a:r>
              <a:rPr lang="en-US" dirty="0" err="1" smtClean="0"/>
              <a:t>causado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inundaciones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4495800" y="1676400"/>
            <a:ext cx="1676400" cy="609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6934074">
            <a:off x="6394559" y="2822007"/>
            <a:ext cx="1396091" cy="69693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3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350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Efectos del crecimiento del Lago Enriquillo sobre la biodiversidad. Observaciones preliminares</vt:lpstr>
      <vt:lpstr>Biodiversidad clave  en el área del lago</vt:lpstr>
      <vt:lpstr>Iguanas de las rocas</vt:lpstr>
      <vt:lpstr>Iguana de Ricord:  ¡muy cerca del agua!</vt:lpstr>
      <vt:lpstr>Modelo de distribución potencial  de la iguana de Ricord</vt:lpstr>
      <vt:lpstr>Cocodrilos</vt:lpstr>
      <vt:lpstr>Aves acuáticas …y el cucú</vt:lpstr>
      <vt:lpstr>Plantas</vt:lpstr>
      <vt:lpstr>Cabritos: Cambios profundos en la estructura de la vegetación natural por mamíferos exóticos terrestres</vt:lpstr>
      <vt:lpstr>Peces y jicoteas </vt:lpstr>
      <vt:lpstr>Nuevos visitantes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Efectos del crecimiento del Lago Enriquillo sobre la biodiversidad: Observaciones preliminares</dc:title>
  <dc:creator>Y</dc:creator>
  <cp:lastModifiedBy>Y</cp:lastModifiedBy>
  <cp:revision>19</cp:revision>
  <dcterms:created xsi:type="dcterms:W3CDTF">2012-07-28T01:51:03Z</dcterms:created>
  <dcterms:modified xsi:type="dcterms:W3CDTF">2012-07-28T12:10:44Z</dcterms:modified>
</cp:coreProperties>
</file>